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5" r:id="rId2"/>
    <p:sldId id="257" r:id="rId3"/>
    <p:sldId id="267" r:id="rId4"/>
    <p:sldId id="276" r:id="rId5"/>
    <p:sldId id="297" r:id="rId6"/>
    <p:sldId id="263" r:id="rId7"/>
    <p:sldId id="266" r:id="rId8"/>
    <p:sldId id="269" r:id="rId9"/>
    <p:sldId id="298" r:id="rId10"/>
    <p:sldId id="265" r:id="rId11"/>
    <p:sldId id="299" r:id="rId12"/>
    <p:sldId id="288" r:id="rId13"/>
    <p:sldId id="277" r:id="rId14"/>
    <p:sldId id="278" r:id="rId15"/>
    <p:sldId id="279" r:id="rId16"/>
    <p:sldId id="280" r:id="rId17"/>
    <p:sldId id="282" r:id="rId18"/>
    <p:sldId id="283" r:id="rId19"/>
    <p:sldId id="28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4612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outlineViewPr>
    <p:cViewPr>
      <p:scale>
        <a:sx n="33" d="100"/>
        <a:sy n="33" d="100"/>
      </p:scale>
      <p:origin x="0" y="-3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534"/>
    </p:cViewPr>
  </p:sorterViewPr>
  <p:notesViewPr>
    <p:cSldViewPr snapToGrid="0">
      <p:cViewPr varScale="1">
        <p:scale>
          <a:sx n="65" d="100"/>
          <a:sy n="65" d="100"/>
        </p:scale>
        <p:origin x="314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8C153-CA7D-4768-9A84-6DC02C454F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92CD7-5355-43F2-8682-3D96935D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498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92CD7-5355-43F2-8682-3D96935D398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25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92CD7-5355-43F2-8682-3D96935D398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67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96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5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71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6000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176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4480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403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046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39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69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1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37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47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100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79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3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466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C98A79A-62A0-4AAE-8D91-982E64BE2ED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83C64DD-ECF5-4A2F-BA5F-3010CD34B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3480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books.litres.ru/anatoliy-rybakov/tyazhelyy-pesok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s://sch.litres.ru/konstantin-vorobev/ubity-pod-moskvoy/" TargetMode="External"/><Relationship Id="rId7" Type="http://schemas.openxmlformats.org/officeDocument/2006/relationships/hyperlink" Target="https://sch.litres.ru/boris-vasilev/a-zori-zdes-tihie-v-spiskah-ne-znachilsya/" TargetMode="External"/><Relationship Id="rId2" Type="http://schemas.openxmlformats.org/officeDocument/2006/relationships/hyperlink" Target="https://schoolbooks.litres.ru/antologiya/eto-my-gospodi-povesti-i-rasskazy-pisateley-frontovikov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s://sch.litres.ru/viktor-astafev/proklyaty-i-ubity-614165/" TargetMode="Externa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olbooks.litres.ru/guzel-yahina/zuleyha-otkryvaet-glaza-9527389/" TargetMode="External"/><Relationship Id="rId13" Type="http://schemas.openxmlformats.org/officeDocument/2006/relationships/image" Target="../media/image25.png"/><Relationship Id="rId18" Type="http://schemas.openxmlformats.org/officeDocument/2006/relationships/hyperlink" Target="https://schoolbooks.litres.ru/ludmila-ulickaya/daniel-shtayn-perevodchik/" TargetMode="External"/><Relationship Id="rId3" Type="http://schemas.openxmlformats.org/officeDocument/2006/relationships/image" Target="../media/image19.jpeg"/><Relationship Id="rId21" Type="http://schemas.openxmlformats.org/officeDocument/2006/relationships/image" Target="../media/image29.jpg"/><Relationship Id="rId7" Type="http://schemas.openxmlformats.org/officeDocument/2006/relationships/image" Target="../media/image22.png"/><Relationship Id="rId12" Type="http://schemas.openxmlformats.org/officeDocument/2006/relationships/hyperlink" Target="https://schoolbooks.litres.ru/anatoliy-rybakov/tyazhelyy-pesok/" TargetMode="External"/><Relationship Id="rId17" Type="http://schemas.openxmlformats.org/officeDocument/2006/relationships/image" Target="../media/image27.jpeg"/><Relationship Id="rId2" Type="http://schemas.openxmlformats.org/officeDocument/2006/relationships/image" Target="../media/image1.jpeg"/><Relationship Id="rId16" Type="http://schemas.openxmlformats.org/officeDocument/2006/relationships/hyperlink" Target="https://schoolbooks.litres.ru/ludmila-petrushevskaya/kak-mnogo-znaut-zhenschiny-povesti-rasskazy-skazki-pesy/" TargetMode="External"/><Relationship Id="rId20" Type="http://schemas.openxmlformats.org/officeDocument/2006/relationships/hyperlink" Target="https://schoolbooks.litres.ru/dzhon-boyn/malchik-v-polosatoy-pizhame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choolbooks.litres.ru/kristin-hanna/solovey/" TargetMode="External"/><Relationship Id="rId11" Type="http://schemas.openxmlformats.org/officeDocument/2006/relationships/image" Target="../media/image24.jpeg"/><Relationship Id="rId5" Type="http://schemas.openxmlformats.org/officeDocument/2006/relationships/image" Target="../media/image21.jpeg"/><Relationship Id="rId15" Type="http://schemas.openxmlformats.org/officeDocument/2006/relationships/image" Target="../media/image26.jpeg"/><Relationship Id="rId23" Type="http://schemas.openxmlformats.org/officeDocument/2006/relationships/image" Target="../media/image30.png"/><Relationship Id="rId10" Type="http://schemas.openxmlformats.org/officeDocument/2006/relationships/hyperlink" Target="https://schoolbooks.litres.ru/dzheyms-bouen/ulichnyy-kot-po-imeni-bob-kak-chelovek-i-kot-obreli-nadezhdu/" TargetMode="External"/><Relationship Id="rId19" Type="http://schemas.openxmlformats.org/officeDocument/2006/relationships/image" Target="../media/image28.jpg"/><Relationship Id="rId4" Type="http://schemas.openxmlformats.org/officeDocument/2006/relationships/image" Target="../media/image20.jpeg"/><Relationship Id="rId9" Type="http://schemas.openxmlformats.org/officeDocument/2006/relationships/image" Target="../media/image23.png"/><Relationship Id="rId14" Type="http://schemas.openxmlformats.org/officeDocument/2006/relationships/hyperlink" Target="https://schoolbooks.litres.ru/ludmila-ulickaya/zelenyy-shater/" TargetMode="External"/><Relationship Id="rId22" Type="http://schemas.openxmlformats.org/officeDocument/2006/relationships/hyperlink" Target="https://schoolbooks.litres.ru/deniel-kiz/cvety-dlya-eldzhernona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olbooks.litres.ru/anatoliy-aleksin/v-strane-vechnyh-kanikul/" TargetMode="External"/><Relationship Id="rId13" Type="http://schemas.openxmlformats.org/officeDocument/2006/relationships/image" Target="../media/image35.png"/><Relationship Id="rId3" Type="http://schemas.openxmlformats.org/officeDocument/2006/relationships/image" Target="../media/image19.jpeg"/><Relationship Id="rId7" Type="http://schemas.openxmlformats.org/officeDocument/2006/relationships/image" Target="../media/image32.png"/><Relationship Id="rId12" Type="http://schemas.openxmlformats.org/officeDocument/2006/relationships/hyperlink" Target="https://schoolbooks.litres.ru/dmitriy-emec/unyy-graf-drakula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choolbooks.litres.ru/evgeniya-pasternak/ya-hochu-v-shkolu/" TargetMode="External"/><Relationship Id="rId11" Type="http://schemas.openxmlformats.org/officeDocument/2006/relationships/image" Target="../media/image34.jpg"/><Relationship Id="rId5" Type="http://schemas.openxmlformats.org/officeDocument/2006/relationships/image" Target="../media/image31.png"/><Relationship Id="rId10" Type="http://schemas.openxmlformats.org/officeDocument/2006/relationships/hyperlink" Target="https://schoolbooks.litres.ru/narine-abgaryan/ludi-kotorye-vsegda-so-mnoy/" TargetMode="External"/><Relationship Id="rId4" Type="http://schemas.openxmlformats.org/officeDocument/2006/relationships/hyperlink" Target="https://schoolbooks.litres.ru/narine-abgaryan/dve-povesti-o-manune/" TargetMode="External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hyperlink" Target="https://stihi.ru/2018/03/15/5658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8.jpe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hyperlink" Target="https://stihi.ru/2019/01/22/8948" TargetMode="External"/><Relationship Id="rId5" Type="http://schemas.openxmlformats.org/officeDocument/2006/relationships/image" Target="../media/image36.jpeg"/><Relationship Id="rId15" Type="http://schemas.openxmlformats.org/officeDocument/2006/relationships/image" Target="../media/image43.jpeg"/><Relationship Id="rId10" Type="http://schemas.openxmlformats.org/officeDocument/2006/relationships/image" Target="../media/image40.jpeg"/><Relationship Id="rId4" Type="http://schemas.openxmlformats.org/officeDocument/2006/relationships/hyperlink" Target="https://stihi.ru/2017/09/20/688" TargetMode="External"/><Relationship Id="rId9" Type="http://schemas.openxmlformats.org/officeDocument/2006/relationships/hyperlink" Target="https://stihi.ru/2018/09/12/6023" TargetMode="External"/><Relationship Id="rId1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upload/storage/org2172/files/&#1050;&#1086;&#1084;&#1087;&#1072;&#1089;%20&#1092;&#1077;&#1074;&#1088;&#1072;&#1083;&#1100;%202018%20&#1075;&#1086;&#1076;.pdf" TargetMode="External"/><Relationship Id="rId7" Type="http://schemas.openxmlformats.org/officeDocument/2006/relationships/hyperlink" Target="https://edu.tatar.ru/upload/storage/org2172/files/&#1050;&#1086;&#1084;&#1087;&#1072;&#1089;%20&#1089;&#1077;&#1085;&#1090;&#1103;&#1073;&#1088;&#1100;%202019%20&#1075;&#1086;&#1076;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.tatar.ru/upload/storage/org2172/files/&#1050;&#1086;&#1084;&#1087;&#1072;&#1089;%20&#1103;&#1085;&#1074;&#1072;&#1088;&#1100;%202019%20&#1075;&#1086;&#1076;.pdf" TargetMode="External"/><Relationship Id="rId5" Type="http://schemas.openxmlformats.org/officeDocument/2006/relationships/hyperlink" Target="https://edu.tatar.ru/upload/storage/org2172/files/&#1050;&#1086;&#1084;&#1087;&#1072;&#1089;%20&#1084;&#1072;&#1081;%202019.pdf" TargetMode="External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schoolbooks.litres.ru/kristin-hanna/solovey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sch.litres.ru/anna-frank/dnevnik-anny-frank-graficheskaya-versiya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9794" y="280519"/>
            <a:ext cx="10711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Виртуальные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выставки </a:t>
            </a:r>
          </a:p>
        </p:txBody>
      </p:sp>
      <p:pic>
        <p:nvPicPr>
          <p:cNvPr id="7170" name="Picture 2" descr="http://library.guu.ru/wp-content/uploads/sites/5/2017/02/%D0%B2%D1%8B%D1%81%D1%82%D0%B0%D0%B2%D0%BA%D0%B8_%D0%B0%D0%BD%D0%BE%D0%BD%D1%81-768x4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2792" y="926850"/>
            <a:ext cx="9165467" cy="590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083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prism isContent="1"/>
      </p:transition>
    </mc:Choice>
    <mc:Fallback xmlns="">
      <p:transition spd="slow" advClick="0" advTm="1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C5B42DA-5BE2-4758-A8C6-ADB487210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9" y="300074"/>
            <a:ext cx="11462993" cy="6232702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90F6378-FEB5-4D29-966A-9957BD9E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806" y="685800"/>
            <a:ext cx="3788806" cy="173808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...о людях мы судим не только по тому, как они умерли, но и по тому, как они жили. Смерть многое искупает, когда она является поступком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Тяжелый песок">
            <a:hlinkClick r:id="rId3"/>
            <a:extLst>
              <a:ext uri="{FF2B5EF4-FFF2-40B4-BE49-F238E27FC236}">
                <a16:creationId xmlns:a16="http://schemas.microsoft.com/office/drawing/2014/main" xmlns="" id="{74D2D64E-21ED-4BA7-8A18-1DB4414272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6114" y="685800"/>
            <a:ext cx="3399797" cy="53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476AD26-C8C6-45CF-89A9-51EA16E9E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63093" y="2652860"/>
            <a:ext cx="4379519" cy="3879916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героев романа Анатолия Рыбакова – Рахили и Якова – зародилась накануне мировой войны. Ради нее он переезжает из Швейцарии в СССР. Им предстоит пройти через жернова ХХ века – страдая и надеясь, теряя близких и готовясь к еще большим потерям…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Опубликованный впервые в «застойные» времена и с трудом прошедший советскую цензуру, роман стал событием в литературной жизни страны.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Рассказанная Рыбаковым история еврейской семьи из южнорусского городка, в размеренную и достойную жизнь которой ворвался фашистский «новый порядок», вскрыла трагедию всего советского народа…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96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688D09-E534-4E5C-901E-A799CD4D7F45}"/>
              </a:ext>
            </a:extLst>
          </p:cNvPr>
          <p:cNvSpPr/>
          <p:nvPr/>
        </p:nvSpPr>
        <p:spPr>
          <a:xfrm>
            <a:off x="669303" y="471339"/>
            <a:ext cx="45625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авторы произведений – писатели-фронтовики: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 Васильев,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Воробьев, Виктор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Астафьев. Повести и рассказы участников войны – о человеке один на один со смертью, когда даже неверующие души вспоминают своего Творца и взывают к Нему. Это дошедшие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до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 голоса солдат из окопов, их личный фронтовой опыт.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91" y="471339"/>
            <a:ext cx="2374978" cy="3708400"/>
          </a:xfrm>
          <a:prstGeom prst="rect">
            <a:avLst/>
          </a:prstGeom>
        </p:spPr>
      </p:pic>
      <p:pic>
        <p:nvPicPr>
          <p:cNvPr id="5" name="Рисунок 4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7600" y="624114"/>
            <a:ext cx="2368323" cy="3857799"/>
          </a:xfrm>
          <a:prstGeom prst="rect">
            <a:avLst/>
          </a:prstGeom>
        </p:spPr>
      </p:pic>
      <p:pic>
        <p:nvPicPr>
          <p:cNvPr id="6" name="Рисунок 5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6" y="3598304"/>
            <a:ext cx="2003955" cy="312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2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61143" y="1553029"/>
            <a:ext cx="7982857" cy="2780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Книга дарит нам образы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помощью которых мы мыслим, а также способы воссоздания самой сути нашей жизни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Чамберс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педагог-библиотекарь</a:t>
            </a:r>
            <a:endParaRPr lang="ru-RU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84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89" y="-14073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A0A0FA4D-D87F-4CE3-B5DB-52BC1FE68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77230" y="3900530"/>
            <a:ext cx="3317308" cy="2146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2648EA8D-48F0-47EE-B15B-DB69D3C24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52263" y="3987225"/>
            <a:ext cx="3269500" cy="211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B9B2B77F-2FDF-44DB-8ED6-8382BF939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6753" y="3872895"/>
            <a:ext cx="3396294" cy="21980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EEC27A00-7F52-42C6-B04D-9FE54D72B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86261" y="3881457"/>
            <a:ext cx="3415189" cy="22102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99AB4EB2-048A-45E7-BC77-0FAE66C9D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91227" y="3983446"/>
            <a:ext cx="3490270" cy="2258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17CB869B-244B-4732-91BF-591128B6F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35813" y="707557"/>
            <a:ext cx="3281846" cy="2123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8C7C4E67-57D8-41D0-BAF2-B19A342E6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66651" y="863881"/>
            <a:ext cx="2956685" cy="1913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01085B2D-A3B0-4E3C-92AA-ECB7B9B79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2846" y="764310"/>
            <a:ext cx="3097431" cy="200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Объект 4">
            <a:hlinkClick r:id="rId6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43729" y="638844"/>
            <a:ext cx="1693454" cy="2574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AutoShape 2" descr="ÐÑÐ»ÐµÐ¹ÑÐ° Ð¾ÑÐºÑÑÐ²Ð°ÐµÑ Ð³Ð»Ð°Ð·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ÐÑÐ»ÐµÐ¹ÑÐ° Ð¾ÑÐºÑÑÐ²Ð°ÐµÑ Ð³Ð»Ð°Ð·Ð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>
            <a:hlinkClick r:id="rId8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2775" y="3898443"/>
            <a:ext cx="1463937" cy="2325075"/>
          </a:xfrm>
          <a:prstGeom prst="rect">
            <a:avLst/>
          </a:prstGeom>
        </p:spPr>
      </p:pic>
      <p:pic>
        <p:nvPicPr>
          <p:cNvPr id="30" name="Рисунок 29">
            <a:hlinkClick r:id="rId10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21" y="3748439"/>
            <a:ext cx="1784180" cy="2710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Объект 4">
            <a:hlinkClick r:id="rId12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539247" y="561536"/>
            <a:ext cx="1674978" cy="2615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>
            <a:hlinkClick r:id="rId14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333" y="3654146"/>
            <a:ext cx="1721666" cy="2696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>
            <a:hlinkClick r:id="rId16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820" y="3749342"/>
            <a:ext cx="1802990" cy="2738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5EBCA2A-F87E-43E3-A2B9-5D6440CC88DC}"/>
              </a:ext>
            </a:extLst>
          </p:cNvPr>
          <p:cNvSpPr txBox="1"/>
          <p:nvPr/>
        </p:nvSpPr>
        <p:spPr>
          <a:xfrm>
            <a:off x="3560919" y="-112450"/>
            <a:ext cx="4514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mbria" pitchFamily="18" charset="0"/>
                <a:cs typeface="Times New Roman" panose="02020603050405020304" pitchFamily="18" charset="0"/>
              </a:rPr>
              <a:t>Галактика любви</a:t>
            </a:r>
          </a:p>
        </p:txBody>
      </p:sp>
      <p:pic>
        <p:nvPicPr>
          <p:cNvPr id="6" name="Рисунок 5">
            <a:hlinkClick r:id="rId18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15" y="3654146"/>
            <a:ext cx="1749792" cy="2791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hlinkClick r:id="rId20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388" y="691009"/>
            <a:ext cx="1782345" cy="2452335"/>
          </a:xfrm>
          <a:prstGeom prst="rect">
            <a:avLst/>
          </a:prstGeom>
        </p:spPr>
      </p:pic>
      <p:pic>
        <p:nvPicPr>
          <p:cNvPr id="40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17CB869B-244B-4732-91BF-591128B6F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53935" y="894683"/>
            <a:ext cx="2988310" cy="1933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Объект 4">
            <a:hlinkClick r:id="rId22"/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66924" y="674299"/>
            <a:ext cx="1562332" cy="2292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29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prism isContent="1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91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DF109F-F71D-42B1-A0B1-7B738F8BC361}"/>
              </a:ext>
            </a:extLst>
          </p:cNvPr>
          <p:cNvSpPr txBox="1">
            <a:spLocks/>
          </p:cNvSpPr>
          <p:nvPr/>
        </p:nvSpPr>
        <p:spPr>
          <a:xfrm>
            <a:off x="-104106" y="409379"/>
            <a:ext cx="12003088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  <a:t> «Герои в школьной форме»</a:t>
            </a:r>
          </a:p>
        </p:txBody>
      </p:sp>
      <p:pic>
        <p:nvPicPr>
          <p:cNvPr id="6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78A96AF7-2299-4E55-9F29-A4DF364AC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29074" y="2248381"/>
            <a:ext cx="3668312" cy="2374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78A96AF7-2299-4E55-9F29-A4DF364AC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8946" y="2324584"/>
            <a:ext cx="3722219" cy="2408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78A96AF7-2299-4E55-9F29-A4DF364AC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07742" y="2280860"/>
            <a:ext cx="3852427" cy="2493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78A96AF7-2299-4E55-9F29-A4DF364AC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15253" y="2269656"/>
            <a:ext cx="3788912" cy="24521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Блокнот Blogger*a: фоны панорамные &quot;Блокнот&quot;8 образцов&#10;фоны панорамные &quot;Блокнот&quot;8 образцов .">
            <a:extLst>
              <a:ext uri="{FF2B5EF4-FFF2-40B4-BE49-F238E27FC236}">
                <a16:creationId xmlns:a16="http://schemas.microsoft.com/office/drawing/2014/main" xmlns="" id="{78A96AF7-2299-4E55-9F29-A4DF364AC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35900" y="2230722"/>
            <a:ext cx="3568210" cy="2309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857" y="2372167"/>
            <a:ext cx="1688612" cy="2366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hlinkClick r:id="rId6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55139" y="2188049"/>
            <a:ext cx="1739779" cy="2678840"/>
          </a:xfrm>
          <a:prstGeom prst="rect">
            <a:avLst/>
          </a:prstGeom>
        </p:spPr>
      </p:pic>
      <p:pic>
        <p:nvPicPr>
          <p:cNvPr id="13" name="Объект 4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02662" y="2165706"/>
            <a:ext cx="1644006" cy="2567027"/>
          </a:xfrm>
          <a:prstGeom prst="rect">
            <a:avLst/>
          </a:prstGeom>
        </p:spPr>
      </p:pic>
      <p:pic>
        <p:nvPicPr>
          <p:cNvPr id="14" name="Рисунок 13">
            <a:hlinkClick r:id="rId10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530" y="2118951"/>
            <a:ext cx="1790258" cy="2747938"/>
          </a:xfrm>
          <a:prstGeom prst="rect">
            <a:avLst/>
          </a:prstGeom>
        </p:spPr>
      </p:pic>
      <p:pic>
        <p:nvPicPr>
          <p:cNvPr id="16" name="Объект 3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57293" y="2244339"/>
            <a:ext cx="1738313" cy="2622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88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4">
            <a:hlinkClick r:id="rId4"/>
            <a:extLst>
              <a:ext uri="{FF2B5EF4-FFF2-40B4-BE49-F238E27FC236}">
                <a16:creationId xmlns:a16="http://schemas.microsoft.com/office/drawing/2014/main" xmlns="" id="{4DA575DA-E04D-4F51-A2E9-E6F495D633A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7" t="27661" r="22297" b="27558"/>
          <a:stretch/>
        </p:blipFill>
        <p:spPr>
          <a:xfrm>
            <a:off x="7339913" y="528817"/>
            <a:ext cx="4679092" cy="6329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1F7592A-B2E0-469D-867D-B63FECC667F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476479" y="688457"/>
            <a:ext cx="3161509" cy="2042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2537E8E-8C0C-4EB5-B1BB-27C3DF6B6A8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16695" t="1933" r="812" b="600"/>
          <a:stretch/>
        </p:blipFill>
        <p:spPr>
          <a:xfrm rot="5400000">
            <a:off x="3986901" y="3764062"/>
            <a:ext cx="3593100" cy="2387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F0694DE-52AC-49D1-B467-BEF25F442D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15884" r="5854" b="-637"/>
          <a:stretch/>
        </p:blipFill>
        <p:spPr>
          <a:xfrm rot="5400000">
            <a:off x="5308430" y="1072410"/>
            <a:ext cx="2273643" cy="1644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hlinkClick r:id="rId9"/>
            <a:extLst>
              <a:ext uri="{FF2B5EF4-FFF2-40B4-BE49-F238E27FC236}">
                <a16:creationId xmlns:a16="http://schemas.microsoft.com/office/drawing/2014/main" xmlns="" id="{AF3213FA-D9B5-488B-AA8F-A49260ACC7E1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1725146" y="3965836"/>
            <a:ext cx="3399014" cy="2179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hlinkClick r:id="rId11"/>
            <a:extLst>
              <a:ext uri="{FF2B5EF4-FFF2-40B4-BE49-F238E27FC236}">
                <a16:creationId xmlns:a16="http://schemas.microsoft.com/office/drawing/2014/main" xmlns="" id="{49CF5CFE-9194-4753-90D3-B0BE664E272D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5400000">
            <a:off x="3631179" y="1102425"/>
            <a:ext cx="2456994" cy="1645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hlinkClick r:id="rId13"/>
            <a:extLst>
              <a:ext uri="{FF2B5EF4-FFF2-40B4-BE49-F238E27FC236}">
                <a16:creationId xmlns:a16="http://schemas.microsoft.com/office/drawing/2014/main" xmlns="" id="{F3BCA53A-886A-4B0A-9823-0F6DCEB0BF87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5400000">
            <a:off x="-645626" y="4045912"/>
            <a:ext cx="3599585" cy="2024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265405" y="15540"/>
            <a:ext cx="6771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  <a:t>Знакомьтесь! Книжные новинки!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6E42ACB1-AC6A-4CFC-B31D-FC4E8FAEC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26" y="560193"/>
            <a:ext cx="2080772" cy="2736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48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prism isContent="1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444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hlinkClick r:id="rId3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5" b="7629"/>
          <a:stretch/>
        </p:blipFill>
        <p:spPr>
          <a:xfrm>
            <a:off x="3180775" y="1058292"/>
            <a:ext cx="2991425" cy="54604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94716" y="149519"/>
            <a:ext cx="6241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газетная выставка</a:t>
            </a:r>
          </a:p>
        </p:txBody>
      </p:sp>
      <p:pic>
        <p:nvPicPr>
          <p:cNvPr id="5" name="Рисунок 4">
            <a:hlinkClick r:id="rId5"/>
            <a:extLst>
              <a:ext uri="{FF2B5EF4-FFF2-40B4-BE49-F238E27FC236}">
                <a16:creationId xmlns:a16="http://schemas.microsoft.com/office/drawing/2014/main" xmlns="" id="{87B0817C-BCD3-4FD0-8953-7EBB3A6938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1" r="26162" b="7629"/>
          <a:stretch/>
        </p:blipFill>
        <p:spPr>
          <a:xfrm>
            <a:off x="9832546" y="1685063"/>
            <a:ext cx="2398541" cy="4930341"/>
          </a:xfrm>
          <a:prstGeom prst="rect">
            <a:avLst/>
          </a:prstGeom>
        </p:spPr>
      </p:pic>
      <p:pic>
        <p:nvPicPr>
          <p:cNvPr id="6" name="Рисунок 5">
            <a:hlinkClick r:id="rId6"/>
            <a:extLst>
              <a:ext uri="{FF2B5EF4-FFF2-40B4-BE49-F238E27FC236}">
                <a16:creationId xmlns:a16="http://schemas.microsoft.com/office/drawing/2014/main" xmlns="" id="{FC137FE1-4156-48BC-916A-BDC3DE2867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9" r="73943"/>
          <a:stretch/>
        </p:blipFill>
        <p:spPr>
          <a:xfrm>
            <a:off x="354564" y="615818"/>
            <a:ext cx="2579732" cy="4999799"/>
          </a:xfrm>
          <a:prstGeom prst="rect">
            <a:avLst/>
          </a:prstGeom>
        </p:spPr>
      </p:pic>
      <p:pic>
        <p:nvPicPr>
          <p:cNvPr id="7" name="Рисунок 6">
            <a:hlinkClick r:id="rId7"/>
            <a:extLst>
              <a:ext uri="{FF2B5EF4-FFF2-40B4-BE49-F238E27FC236}">
                <a16:creationId xmlns:a16="http://schemas.microsoft.com/office/drawing/2014/main" xmlns="" id="{EDA438AD-0A4C-45A5-BEB1-A61209D36B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2" t="10963" r="49502" b="25214"/>
          <a:stretch/>
        </p:blipFill>
        <p:spPr>
          <a:xfrm>
            <a:off x="6387063" y="990431"/>
            <a:ext cx="3230620" cy="447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8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91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8" t="3756" r="29436"/>
          <a:stretch/>
        </p:blipFill>
        <p:spPr>
          <a:xfrm>
            <a:off x="292761" y="229704"/>
            <a:ext cx="4997002" cy="66004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7852" t="1127" r="16444"/>
          <a:stretch/>
        </p:blipFill>
        <p:spPr>
          <a:xfrm>
            <a:off x="6309973" y="1263778"/>
            <a:ext cx="5354367" cy="453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9"/>
            <a:ext cx="12050864" cy="677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37" y="559425"/>
            <a:ext cx="10968507" cy="616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4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расивые картинки для презентации (35 фото) • Прикольные картинки ...&#10;Красивые картинки для презентации (35 фото) • Прикольные картинки и юмор">
            <a:extLst>
              <a:ext uri="{FF2B5EF4-FFF2-40B4-BE49-F238E27FC236}">
                <a16:creationId xmlns:a16="http://schemas.microsoft.com/office/drawing/2014/main" xmlns="" id="{0F64B7A9-6370-49DE-86B1-4BA6B6844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0" y="90152"/>
            <a:ext cx="11753218" cy="66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8000" y="310583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виртуальной выставки: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Сабитова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Розалия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Ханифовна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библиотекой МБОУ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 50»</a:t>
            </a:r>
          </a:p>
        </p:txBody>
      </p:sp>
    </p:spTree>
    <p:extLst>
      <p:ext uri="{BB962C8B-B14F-4D97-AF65-F5344CB8AC3E}">
        <p14:creationId xmlns:p14="http://schemas.microsoft.com/office/powerpoint/2010/main" val="163489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DD1A1F2-18CD-4797-800E-6F18B7499169}"/>
              </a:ext>
            </a:extLst>
          </p:cNvPr>
          <p:cNvSpPr txBox="1"/>
          <p:nvPr/>
        </p:nvSpPr>
        <p:spPr>
          <a:xfrm>
            <a:off x="4507020" y="5525320"/>
            <a:ext cx="5504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tt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Читаемдома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С днём великой победы!">
            <a:extLst>
              <a:ext uri="{FF2B5EF4-FFF2-40B4-BE49-F238E27FC236}">
                <a16:creationId xmlns:a16="http://schemas.microsoft.com/office/drawing/2014/main" xmlns="" id="{D6ED78DB-3000-4212-8A8C-C0348D764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28" y="765633"/>
            <a:ext cx="93726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04F37AC-073A-41FD-8C1A-BED709EA8DAE}"/>
              </a:ext>
            </a:extLst>
          </p:cNvPr>
          <p:cNvSpPr txBox="1"/>
          <p:nvPr/>
        </p:nvSpPr>
        <p:spPr>
          <a:xfrm>
            <a:off x="2582944" y="2847143"/>
            <a:ext cx="8126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выставка</a:t>
            </a:r>
          </a:p>
        </p:txBody>
      </p:sp>
    </p:spTree>
    <p:extLst>
      <p:ext uri="{BB962C8B-B14F-4D97-AF65-F5344CB8AC3E}">
        <p14:creationId xmlns:p14="http://schemas.microsoft.com/office/powerpoint/2010/main" val="38181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6B60B23-1FBD-4C01-8E2B-A879108F9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0"/>
            <a:ext cx="121920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2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C5B42DA-5BE2-4758-A8C6-ADB487210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4" y="314587"/>
            <a:ext cx="11462993" cy="62327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20343" y="4020457"/>
            <a:ext cx="65894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А чтобы ты сделал, если к порогу твоего дома пришла война?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05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4275" y="1514901"/>
            <a:ext cx="92804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Война! Ты говоришь: «Я</a:t>
            </a:r>
            <a:r>
              <a:rPr lang="ru-RU" sz="32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ненавижу врага. Я презираю смерть. Дайте винтовку, и я пулей и штыком пойду защищать 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Родину».</a:t>
            </a:r>
            <a:endParaRPr lang="ru-RU" sz="32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Все </a:t>
            </a:r>
            <a:r>
              <a:rPr lang="ru-RU" sz="32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тебе кажется простым и 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ясным. Приклад </a:t>
            </a:r>
            <a:r>
              <a:rPr lang="ru-RU" sz="32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плечу, нажал спуск – загремел выстрел…»</a:t>
            </a:r>
          </a:p>
        </p:txBody>
      </p:sp>
    </p:spTree>
    <p:extLst>
      <p:ext uri="{BB962C8B-B14F-4D97-AF65-F5344CB8AC3E}">
        <p14:creationId xmlns:p14="http://schemas.microsoft.com/office/powerpoint/2010/main" val="2936921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05A11BD-6EBA-48CB-8221-1367D3697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8" y="215824"/>
            <a:ext cx="11029360" cy="6316952"/>
          </a:xfrm>
          <a:prstGeom prst="rect">
            <a:avLst/>
          </a:prstGeom>
        </p:spPr>
      </p:pic>
      <p:pic>
        <p:nvPicPr>
          <p:cNvPr id="2050" name="Picture 2" descr="Соловей">
            <a:extLst>
              <a:ext uri="{FF2B5EF4-FFF2-40B4-BE49-F238E27FC236}">
                <a16:creationId xmlns:a16="http://schemas.microsoft.com/office/drawing/2014/main" xmlns="" id="{8ACDC6D5-6A39-4FD3-96FE-D872B69F0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229" y="523587"/>
            <a:ext cx="3608519" cy="548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EFDF4AF3-B251-40C1-A311-D747204F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988" y="847725"/>
            <a:ext cx="7262303" cy="5732613"/>
          </a:xfrm>
        </p:spPr>
        <p:txBody>
          <a:bodyPr/>
          <a:lstStyle/>
          <a:p>
            <a:r>
              <a:rPr lang="en-US" dirty="0">
                <a:hlinkClick r:id="rId4"/>
              </a:rPr>
              <a:t>https://schoolbooks.litres.ru/kristin-hanna/solovey/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D115D4B7-866C-4193-BE77-4A9E99B80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3506" y="1241142"/>
            <a:ext cx="4213781" cy="4266316"/>
          </a:xfrm>
        </p:spPr>
        <p:txBody>
          <a:bodyPr>
            <a:normAutofit fontScale="25000" lnSpcReduction="20000"/>
          </a:bodyPr>
          <a:lstStyle/>
          <a:p>
            <a:pPr algn="just" fontAlgn="base"/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Франция, 1939-й. В уютной деревушке </a:t>
            </a:r>
            <a:r>
              <a:rPr lang="ru-RU" sz="5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Карриво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Вианна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Мориак прощается с мужем, который уходит воевать с немцами. Она не верит, что нацисты вторгнутся во Францию… Но уже вскоре мимо ее дома грохочут вереницы танков, небо едва видать от самолетов, сбрасывающих бомбы. Война пришла в тихую французскую глушь. Перед </a:t>
            </a:r>
            <a:r>
              <a:rPr lang="ru-RU" sz="5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Вианной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стоит выбор: либо пустить на постой немецкого офицера, либо лишиться всего – возможно, и жизни.</a:t>
            </a:r>
          </a:p>
          <a:p>
            <a:pPr algn="just" fontAlgn="base"/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Изабель Мориак, мятежная и своенравная восемнадцатилетняя девчонка, полна решимости бороться с захватчиками. Безрассудная и рисковая, она готова на все, но отец вынуждает ее отправиться в деревню к старшей сестре. Так начинается ее путь в Сопротивление. Изабель не оглядывается назад и не жалеет о своих поступках. Снова и снова рискуя жизнью, она спасает людей.</a:t>
            </a:r>
          </a:p>
          <a:p>
            <a:pPr algn="just" fontAlgn="base"/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«Соловей» – эпическая история о войне, жертвах, страданиях и великой любви. Душераздирающе красивый роман, ставший настоящим гимном женской храбрости и силе духа. Роман для всех, роман на всю жизнь.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326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4130A9D-ADE1-4604-8B24-A1EEB1540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5" y="103492"/>
            <a:ext cx="11881109" cy="642928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D1524FF-414B-4609-AB25-CEFE5F892987}"/>
              </a:ext>
            </a:extLst>
          </p:cNvPr>
          <p:cNvSpPr/>
          <p:nvPr/>
        </p:nvSpPr>
        <p:spPr>
          <a:xfrm>
            <a:off x="348792" y="1003176"/>
            <a:ext cx="5297864" cy="46166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 голландской девочки Анны Франк -- один  из наиболее известных и впечатляющих документов  о зверствах фашизма -- сделал  ее имя знаменитым на весь мир.</a:t>
            </a:r>
          </a:p>
          <a:p>
            <a:pPr algn="just"/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Анна вела дневник  с 12 июня  1942  по 1 августа 1944 года. Сначала она писала только  для  себя,  пока  весной  1944  года  не  услышала  по  радио выступление министра образования Нидерландов 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Болкенштейна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Тот сказал,  что все свидетельства  нидерландцев  периода  оккупации должны стать всенародным достоянием.  Под  впечатлением от этих слов  Анна решила после  войны издать книгу, в основу которой лег бы ее дневник.</a:t>
            </a:r>
          </a:p>
          <a:p>
            <a:pPr algn="just"/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Анна стала переписывать свои  заметки, при  этом  она что-то  изменяла, опускала  куски,   казавшиеся  ей  неинтересными,  и  прибавляла   из  своих воспоминаний   новые.   Наряду  с  этой   работой   она   продолжала   вести первоначальный дневник, последняя запись  которого датирована 1 августа 1944 года. Три  дня спустя,  четвертого августа  восемь  обитателей  Убежища были арестованы немецкой полицией.</a:t>
            </a:r>
          </a:p>
          <a:p>
            <a:pPr algn="just"/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Мип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Гиз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Беп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Фоскейл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подобрали Аннины записки сразу после ареста.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Мип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хранила их в ящике стола конторы  и отдала отцу девочки Отто Франк, когда  о смерти Анны стало достоверно известно.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EFF30D56-4B0B-4B54-B77C-17351D574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445" y="-24566"/>
            <a:ext cx="762166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Анна Франк. Убежище. Дневник в письмах. 12 июня 1942 - 1 августа 1944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6233B33-80FE-42D7-B041-9D571227D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184" y="122548"/>
            <a:ext cx="2231371" cy="373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7602986-5462-4873-8CF9-241E0671D5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" t="3024" r="3682"/>
          <a:stretch/>
        </p:blipFill>
        <p:spPr>
          <a:xfrm>
            <a:off x="9315526" y="3290883"/>
            <a:ext cx="2380501" cy="342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8627EC7-00ED-4F46-BE27-B8BC2330EB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163" y="1579776"/>
            <a:ext cx="3009900" cy="4953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9153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3005C5C-82F1-413A-8DE0-1C9C10EC9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480" y="4291967"/>
            <a:ext cx="4383664" cy="232759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D18B34A-0F70-41F7-B5AF-EC10481DA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49" y="424206"/>
            <a:ext cx="8012784" cy="60095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D9B32F-B9AC-4FA0-8A4A-FEA54819F0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r="8358" b="21300"/>
          <a:stretch/>
        </p:blipFill>
        <p:spPr>
          <a:xfrm rot="5400000">
            <a:off x="8722935" y="1363745"/>
            <a:ext cx="4308050" cy="20896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B13D12A-00DB-476D-8CB4-5A61E1D9B7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08" t="7134" b="8117"/>
          <a:stretch/>
        </p:blipFill>
        <p:spPr>
          <a:xfrm>
            <a:off x="8163612" y="3115066"/>
            <a:ext cx="1852200" cy="32338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8D7365-CC7E-45A7-9C6B-5B35258A87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788" b="7220"/>
          <a:stretch/>
        </p:blipFill>
        <p:spPr>
          <a:xfrm>
            <a:off x="8350390" y="541548"/>
            <a:ext cx="1414394" cy="25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6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4914" y="922555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Впервые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русском языке, под названием «Дневник Анны Франк», книга вышла в издательстве «Иностранная литература» в 1960 году в переводе Риты Райт-Ковалёвой и с предисловием Ильи Эренбурга, который в нём писал:</a:t>
            </a:r>
          </a:p>
          <a:p>
            <a:pPr algn="just"/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	За шесть миллионов говорит один голос — не мудреца, не поэта — обыкновенной девочки… &lt;…&gt; Дневник девочки превратился и в человеческий документ большой значимости, и в обвинительный акт.</a:t>
            </a:r>
          </a:p>
        </p:txBody>
      </p:sp>
      <p:pic>
        <p:nvPicPr>
          <p:cNvPr id="3" name="Рисунок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005443"/>
            <a:ext cx="3436256" cy="48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3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1924</TotalTime>
  <Words>588</Words>
  <Application>Microsoft Office PowerPoint</Application>
  <PresentationFormat>Широкоэкранный</PresentationFormat>
  <Paragraphs>35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 Unicode MS</vt:lpstr>
      <vt:lpstr>Arial</vt:lpstr>
      <vt:lpstr>Calibri</vt:lpstr>
      <vt:lpstr>Cambria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...о людях мы судим не только по тому, как они умерли, но и по тому, как они жили. Смерть многое искупает, когда она является поступком.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Рузалия Сабитова</dc:creator>
  <cp:lastModifiedBy>Гимназия 50</cp:lastModifiedBy>
  <cp:revision>95</cp:revision>
  <dcterms:created xsi:type="dcterms:W3CDTF">2020-04-24T06:29:30Z</dcterms:created>
  <dcterms:modified xsi:type="dcterms:W3CDTF">2021-03-17T11:48:47Z</dcterms:modified>
</cp:coreProperties>
</file>